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4"/>
  </p:sldMasterIdLst>
  <p:notesMasterIdLst>
    <p:notesMasterId r:id="rId12"/>
  </p:notesMasterIdLst>
  <p:handoutMasterIdLst>
    <p:handoutMasterId r:id="rId13"/>
  </p:handoutMasterIdLst>
  <p:sldIdLst>
    <p:sldId id="369" r:id="rId5"/>
    <p:sldId id="370" r:id="rId6"/>
    <p:sldId id="367" r:id="rId7"/>
    <p:sldId id="372" r:id="rId8"/>
    <p:sldId id="374" r:id="rId9"/>
    <p:sldId id="373" r:id="rId10"/>
    <p:sldId id="375" r:id="rId11"/>
  </p:sldIdLst>
  <p:sldSz cx="9093200" cy="5119688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0B6503-0010-1F3D-20C7-E6FF78499004}" name="Caroline Turnbull" initials="CT" userId="S-1-5-21-992167706-2445789550-3964601073-1111" providerId="AD"/>
  <p188:author id="{7D74B649-ACB2-292F-9471-086E5EBD596E}" name="Jemma Lough" initials="JL" userId="d65ed3a8be86166d" providerId="Windows Live"/>
  <p188:author id="{E34E434F-1FA5-A38B-06E8-94C07B77F45D}" name="Stephen Attwood" initials="SA" userId="ad80356ab6187fce" providerId="Windows Live"/>
  <p188:author id="{E185E45F-20CB-B279-C1E8-28FBFD30910F}" name="Kieran Brown" initials="KB" userId="S::Kieran.Brown@wilmingtonplc.com::eb5890b0-97bd-41b2-9286-afff14a0ba17" providerId="AD"/>
  <p188:author id="{166C6FD1-A127-CD65-B915-251FA335F5A6}" name="Jyotika Singh" initials="JS" userId="S::jyotika.singh@wilmingtonplc.com::0c309553-3044-4a07-97dc-5495c55226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C6"/>
    <a:srgbClr val="4C9BD3"/>
    <a:srgbClr val="0E9E93"/>
    <a:srgbClr val="E4F9F9"/>
    <a:srgbClr val="B370AC"/>
    <a:srgbClr val="E7363D"/>
    <a:srgbClr val="2F333B"/>
    <a:srgbClr val="2C2F30"/>
    <a:srgbClr val="C2A799"/>
    <a:srgbClr val="2C3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00EB20-A99D-45EB-877E-E908646C4C88}" v="2" dt="2024-05-02T10:56:27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36" autoAdjust="0"/>
    <p:restoredTop sz="93540" autoAdjust="0"/>
  </p:normalViewPr>
  <p:slideViewPr>
    <p:cSldViewPr snapToGrid="0">
      <p:cViewPr>
        <p:scale>
          <a:sx n="130" d="100"/>
          <a:sy n="130" d="100"/>
        </p:scale>
        <p:origin x="9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14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ran" userId="eb5890b0-97bd-41b2-9286-afff14a0ba17" providerId="ADAL" clId="{A400EB20-A99D-45EB-877E-E908646C4C88}"/>
    <pc:docChg chg="undo custSel modMainMaster">
      <pc:chgData name="Kieran" userId="eb5890b0-97bd-41b2-9286-afff14a0ba17" providerId="ADAL" clId="{A400EB20-A99D-45EB-877E-E908646C4C88}" dt="2024-05-02T10:57:53.685" v="48" actId="34135"/>
      <pc:docMkLst>
        <pc:docMk/>
      </pc:docMkLst>
      <pc:sldMasterChg chg="modSldLayout">
        <pc:chgData name="Kieran" userId="eb5890b0-97bd-41b2-9286-afff14a0ba17" providerId="ADAL" clId="{A400EB20-A99D-45EB-877E-E908646C4C88}" dt="2024-05-02T10:57:53.685" v="48" actId="34135"/>
        <pc:sldMasterMkLst>
          <pc:docMk/>
          <pc:sldMasterMk cId="2903164881" sldId="2147483808"/>
        </pc:sldMasterMkLst>
        <pc:sldLayoutChg chg="modSp mod">
          <pc:chgData name="Kieran" userId="eb5890b0-97bd-41b2-9286-afff14a0ba17" providerId="ADAL" clId="{A400EB20-A99D-45EB-877E-E908646C4C88}" dt="2024-05-02T10:57:53.685" v="48" actId="34135"/>
          <pc:sldLayoutMkLst>
            <pc:docMk/>
            <pc:sldMasterMk cId="2903164881" sldId="2147483808"/>
            <pc:sldLayoutMk cId="1830313832" sldId="2147483844"/>
          </pc:sldLayoutMkLst>
          <pc:spChg chg="mod">
            <ac:chgData name="Kieran" userId="eb5890b0-97bd-41b2-9286-afff14a0ba17" providerId="ADAL" clId="{A400EB20-A99D-45EB-877E-E908646C4C88}" dt="2024-05-02T10:57:53.685" v="48" actId="34135"/>
            <ac:spMkLst>
              <pc:docMk/>
              <pc:sldMasterMk cId="2903164881" sldId="2147483808"/>
              <pc:sldLayoutMk cId="1830313832" sldId="2147483844"/>
              <ac:spMk id="4" creationId="{D913D4B0-6A79-17A2-2F25-48113577E2EF}"/>
            </ac:spMkLst>
          </pc:spChg>
        </pc:sldLayoutChg>
      </pc:sldMasterChg>
    </pc:docChg>
  </pc:docChgLst>
  <pc:docChgLst>
    <pc:chgData name="Kieran Brown" userId="eb5890b0-97bd-41b2-9286-afff14a0ba17" providerId="ADAL" clId="{A400EB20-A99D-45EB-877E-E908646C4C88}"/>
    <pc:docChg chg="modSld">
      <pc:chgData name="Kieran Brown" userId="eb5890b0-97bd-41b2-9286-afff14a0ba17" providerId="ADAL" clId="{A400EB20-A99D-45EB-877E-E908646C4C88}" dt="2024-05-02T11:18:46.792" v="0" actId="20577"/>
      <pc:docMkLst>
        <pc:docMk/>
      </pc:docMkLst>
      <pc:sldChg chg="modSp mod">
        <pc:chgData name="Kieran Brown" userId="eb5890b0-97bd-41b2-9286-afff14a0ba17" providerId="ADAL" clId="{A400EB20-A99D-45EB-877E-E908646C4C88}" dt="2024-05-02T11:18:46.792" v="0" actId="20577"/>
        <pc:sldMkLst>
          <pc:docMk/>
          <pc:sldMk cId="369560737" sldId="367"/>
        </pc:sldMkLst>
        <pc:spChg chg="mod">
          <ac:chgData name="Kieran Brown" userId="eb5890b0-97bd-41b2-9286-afff14a0ba17" providerId="ADAL" clId="{A400EB20-A99D-45EB-877E-E908646C4C88}" dt="2024-05-02T11:18:46.792" v="0" actId="20577"/>
          <ac:spMkLst>
            <pc:docMk/>
            <pc:sldMk cId="369560737" sldId="367"/>
            <ac:spMk id="9" creationId="{B3D3EC45-709F-2CA0-7DE2-77E1F52BE4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B727D8-2480-DFB1-6B18-CD88E90D72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F6EA8-E5B6-CC8D-A4DF-AE49964C1F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9D35E-69CD-482A-A2C2-12C3990FFF3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63047-B673-DE73-3694-0272EE53F3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0B876-09FD-B5E6-52BE-9A8DA6DCCF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7D3F-9AE0-4D1F-8877-270DB79B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06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CCF8C-BF9D-4395-AB35-234827AA6924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15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B50CA-51B0-42FF-923B-C24642F79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5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1537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B50CA-51B0-42FF-923B-C24642F790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8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1537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B50CA-51B0-42FF-923B-C24642F790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00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1537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B50CA-51B0-42FF-923B-C24642F790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5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ilmingtonhealthcare.com/what-we-do/nhs-service-improvement/consultancy/improving-care-pathways/improving-care-pathways-eosinophilic-oesophagitis-eoe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ilmingtonhealthcare.com/what-we-do/nhs-service-improvement/consultancy/improving-care-pathways/improving-care-pathways-eosinophilic-oesophagitis-eo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ilmingtonhealthcare.com/what-we-do/nhs-service-improvement/consultancy/improving-care-pathways/improving-care-pathways-eosinophilic-oesophagitis-eoe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ilmingtonhealthcare.com/what-we-do/nhs-service-improvement/consultancy/improving-care-pathways/improving-care-pathways-eosinophilic-oesophagitis-eoe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hyperlink" Target="https://wilmingtonhealthcare.com/what-we-do/nhs-service-improvement/consultancy/improving-care-pathways/improving-care-pathways-eosinophilic-oesophagitis-eoe/" TargetMode="Externa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ody slide 5 - Title + Content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dical brochure&#10;&#10;Description automatically generated">
            <a:extLst>
              <a:ext uri="{FF2B5EF4-FFF2-40B4-BE49-F238E27FC236}">
                <a16:creationId xmlns:a16="http://schemas.microsoft.com/office/drawing/2014/main" id="{636CE7CD-58CB-9A73-CF79-C429DBE359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200" cy="51149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13D4B0-6A79-17A2-2F25-48113577E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773239"/>
            <a:ext cx="2352215" cy="283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April 2024            WHCB17414	UK2400072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9AF865-C48F-D725-3B55-B82B9645D7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55405" y="3243262"/>
            <a:ext cx="1932039" cy="58394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Editable pathway</a:t>
            </a:r>
          </a:p>
        </p:txBody>
      </p:sp>
    </p:spTree>
    <p:extLst>
      <p:ext uri="{BB962C8B-B14F-4D97-AF65-F5344CB8AC3E}">
        <p14:creationId xmlns:p14="http://schemas.microsoft.com/office/powerpoint/2010/main" val="183031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rocess&#10;&#10;Description automatically generated with medium confidence">
            <a:extLst>
              <a:ext uri="{FF2B5EF4-FFF2-40B4-BE49-F238E27FC236}">
                <a16:creationId xmlns:a16="http://schemas.microsoft.com/office/drawing/2014/main" id="{A6DE8BEC-BA2C-7CA8-ED5D-D727C25689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t="20899" r="3406" b="9862"/>
          <a:stretch/>
        </p:blipFill>
        <p:spPr>
          <a:xfrm>
            <a:off x="160020" y="385810"/>
            <a:ext cx="8933180" cy="43598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12A9BF9-C72D-677F-CBE9-EDC4B8B3B91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09699" y="4503420"/>
            <a:ext cx="1236610" cy="176353"/>
            <a:chOff x="309699" y="4297680"/>
            <a:chExt cx="1236610" cy="17635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55ADC0-FB9E-1303-C5D5-5CE48610CCC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9699" y="4304756"/>
              <a:ext cx="13988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dirty="0">
                  <a:sym typeface="Wingdings" panose="05000000000000000000" pitchFamily="2" charset="2"/>
                </a:rPr>
                <a:t></a:t>
              </a:r>
              <a:endParaRPr lang="en-GB" sz="11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D8983F2-8B59-2B85-392D-3F01AB05CA6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" y="4297680"/>
              <a:ext cx="115768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Glucagon, PPI, diazepam, fizzy drinks.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ECF6B2-6DAE-FA86-D8FB-619A6AFB1C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0020" y="4827449"/>
            <a:ext cx="7100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*Formerly per high-power field. ** Ensure appropriate maintenance shared care treatment plan is in place. </a:t>
            </a:r>
          </a:p>
          <a:p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A&amp;E, accident and emergency; </a:t>
            </a:r>
            <a:r>
              <a:rPr lang="en-GB" sz="6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EoE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eosinophilic oesophagitis; GP, general practitioner; ODT, oral dispersible tablet; OGD, </a:t>
            </a:r>
            <a:r>
              <a:rPr lang="en-GB" sz="6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oesophago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-gastro-duodenoscopy; PCN, primary care network; PIFU, patient-initiated follow-up; PPI, proton pump inhibitor.</a:t>
            </a:r>
          </a:p>
        </p:txBody>
      </p:sp>
      <p:sp>
        <p:nvSpPr>
          <p:cNvPr id="34" name="Title 10">
            <a:extLst>
              <a:ext uri="{FF2B5EF4-FFF2-40B4-BE49-F238E27FC236}">
                <a16:creationId xmlns:a16="http://schemas.microsoft.com/office/drawing/2014/main" id="{CA0C661E-4ECB-E474-36C0-7F3D3CE173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418" y="0"/>
            <a:ext cx="8183847" cy="989571"/>
          </a:xfrm>
          <a:prstGeom prst="rect">
            <a:avLst/>
          </a:prstGeom>
        </p:spPr>
        <p:txBody>
          <a:bodyPr/>
          <a:lstStyle>
            <a:lvl1pPr algn="l" defTabSz="4303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7" b="1" i="0" kern="1200" baseline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Overview of the pathway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6CF266-24E4-ADAF-67D8-BBBEFE2A6E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0020" y="4705350"/>
            <a:ext cx="6736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0" dirty="0">
                <a:solidFill>
                  <a:srgbClr val="0070C0"/>
                </a:solidFill>
                <a:latin typeface="Arial Narrow" panose="020B0606020202030204" pitchFamily="34" charset="0"/>
              </a:rPr>
              <a:t>This edited version of the integrated pathway for </a:t>
            </a:r>
            <a:r>
              <a:rPr lang="en-GB" sz="600" b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EoE</a:t>
            </a:r>
            <a:r>
              <a:rPr lang="en-GB" sz="600" b="0" dirty="0">
                <a:solidFill>
                  <a:srgbClr val="0070C0"/>
                </a:solidFill>
                <a:latin typeface="Arial Narrow" panose="020B0606020202030204" pitchFamily="34" charset="0"/>
              </a:rPr>
              <a:t> is adapted with permission from Wilmington Healthcare Ltd. The original full pathway and associated resources are available </a:t>
            </a:r>
            <a:r>
              <a:rPr lang="en-GB" sz="600" b="0" dirty="0">
                <a:solidFill>
                  <a:srgbClr val="197EC6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600" b="0" dirty="0">
                <a:solidFill>
                  <a:srgbClr val="0070C0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52596F-2224-B398-DF73-EC993E7857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26979" y="1127259"/>
            <a:ext cx="1398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ym typeface="Wingdings" panose="05000000000000000000" pitchFamily="2" charset="2"/>
              </a:rPr>
              <a:t>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5503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285B904-150A-4AAC-0A15-438442B938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418" y="0"/>
            <a:ext cx="8183847" cy="989571"/>
          </a:xfrm>
          <a:prstGeom prst="rect">
            <a:avLst/>
          </a:prstGeom>
        </p:spPr>
        <p:txBody>
          <a:bodyPr/>
          <a:lstStyle>
            <a:lvl1pPr algn="l" defTabSz="4303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7" b="1" i="0" kern="1200" baseline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Instructions and conditions for use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A6AF7F-7069-E7C3-3266-150EE1B5C7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6135" y="514350"/>
            <a:ext cx="891404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dirty="0">
                <a:solidFill>
                  <a:srgbClr val="2F333B"/>
                </a:solidFill>
              </a:rPr>
              <a:t>This document has been provided to allow healthcare professionals to adapt the integrated pathway for eosinophilic oesophagitis in line with local pathways. </a:t>
            </a:r>
          </a:p>
          <a:p>
            <a:endParaRPr lang="en-GB" sz="1200" dirty="0">
              <a:solidFill>
                <a:srgbClr val="2F333B"/>
              </a:solidFill>
            </a:endParaRPr>
          </a:p>
          <a:p>
            <a:r>
              <a:rPr lang="en-GB" sz="1200" dirty="0">
                <a:solidFill>
                  <a:srgbClr val="2F333B"/>
                </a:solidFill>
              </a:rPr>
              <a:t>This version may be adapted and reused only if the disclaimer and link to online resources for the pathway below is included on each page.</a:t>
            </a:r>
          </a:p>
          <a:p>
            <a:br>
              <a:rPr lang="en-GB" sz="1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edited version of the integrated pathway for </a:t>
            </a:r>
            <a:r>
              <a:rPr lang="en-GB" sz="10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r>
              <a:rPr lang="en-GB" sz="1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adapted with permission from Wilmington Healthcare Ltd. The original full pathway and associated resources are available </a:t>
            </a:r>
            <a:r>
              <a:rPr lang="en-GB" sz="1000" b="0" dirty="0">
                <a:solidFill>
                  <a:srgbClr val="197EC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1200" dirty="0">
              <a:solidFill>
                <a:srgbClr val="2F333B"/>
              </a:solidFill>
            </a:endParaRPr>
          </a:p>
          <a:p>
            <a:r>
              <a:rPr lang="en-GB" sz="1200" dirty="0">
                <a:solidFill>
                  <a:srgbClr val="2F333B"/>
                </a:solidFill>
              </a:rPr>
              <a:t>The editable version includes text boxes that may be amended for local guidance, which are indicated by </a:t>
            </a:r>
            <a:r>
              <a:rPr lang="en-GB" sz="1200" dirty="0">
                <a:solidFill>
                  <a:srgbClr val="2F333B"/>
                </a:solidFill>
                <a:highlight>
                  <a:srgbClr val="FFFF00"/>
                </a:highlight>
              </a:rPr>
              <a:t>yellow highlighting</a:t>
            </a:r>
            <a:r>
              <a:rPr lang="en-GB" sz="1200" dirty="0">
                <a:solidFill>
                  <a:srgbClr val="2F333B"/>
                </a:solidFill>
              </a:rPr>
              <a:t>. Delete boxes that are to remain unchanged from the original wording. </a:t>
            </a:r>
          </a:p>
          <a:p>
            <a:endParaRPr lang="en-GB" sz="1200" dirty="0">
              <a:solidFill>
                <a:srgbClr val="2F33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6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iagram&#10;&#10;Description automatically generated">
            <a:extLst>
              <a:ext uri="{FF2B5EF4-FFF2-40B4-BE49-F238E27FC236}">
                <a16:creationId xmlns:a16="http://schemas.microsoft.com/office/drawing/2014/main" id="{1F661E14-5B83-568F-C7EB-EFDBD08788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5" t="21688" r="45231" b="16495"/>
          <a:stretch/>
        </p:blipFill>
        <p:spPr>
          <a:xfrm>
            <a:off x="238034" y="797682"/>
            <a:ext cx="4079374" cy="3756251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7267483D-F3AE-F4EE-2B0C-0AE213B1B6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418" y="0"/>
            <a:ext cx="8183847" cy="989571"/>
          </a:xfrm>
          <a:prstGeom prst="rect">
            <a:avLst/>
          </a:prstGeom>
        </p:spPr>
        <p:txBody>
          <a:bodyPr/>
          <a:lstStyle>
            <a:lvl1pPr algn="l" defTabSz="4303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7" b="1" i="0" kern="1200" baseline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rgbClr val="E7363D"/>
                </a:solidFill>
              </a:rPr>
              <a:t>Presentation and diagnosis pathway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7BB7A4-6277-D444-5C69-182C90343DE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09699" y="4503420"/>
            <a:ext cx="1236610" cy="176353"/>
            <a:chOff x="309699" y="4297680"/>
            <a:chExt cx="1236610" cy="17635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5B88F2-3C08-7E4C-2651-D91CA74BAFA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9699" y="4304756"/>
              <a:ext cx="13988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dirty="0">
                  <a:sym typeface="Wingdings" panose="05000000000000000000" pitchFamily="2" charset="2"/>
                </a:rPr>
                <a:t></a:t>
              </a:r>
              <a:endParaRPr lang="en-GB" sz="11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9AB6E2-7EC8-F754-CA2C-4AF23F1272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" y="4297680"/>
              <a:ext cx="115768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Glucagon, PPI, diazepam, fizzy drinks.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97DD515-E8C8-278F-E373-0D06DC74C6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0020" y="4827449"/>
            <a:ext cx="6154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*Formerly per high-power field. </a:t>
            </a:r>
          </a:p>
          <a:p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A&amp;E, accident and emergency; ENT, ear, nose and throat; </a:t>
            </a:r>
            <a:r>
              <a:rPr lang="en-GB" sz="6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EoE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eosinophilic oesophagitis; GP, general practitioner; ODT, oral dispersible tablet; OGD, </a:t>
            </a:r>
            <a:r>
              <a:rPr lang="en-GB" sz="6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oesophago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-gastro-duodenoscopy; PPI, proton pump inhibitor.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EDE457-6D03-3322-4468-F6CF306E729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0020" y="4705350"/>
            <a:ext cx="6736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0" dirty="0">
                <a:solidFill>
                  <a:srgbClr val="0070C0"/>
                </a:solidFill>
                <a:latin typeface="Arial Narrow" panose="020B0606020202030204" pitchFamily="34" charset="0"/>
              </a:rPr>
              <a:t>This edited version of the integrated pathway for </a:t>
            </a:r>
            <a:r>
              <a:rPr lang="en-GB" sz="600" b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EoE</a:t>
            </a:r>
            <a:r>
              <a:rPr lang="en-GB" sz="600" b="0" dirty="0">
                <a:solidFill>
                  <a:srgbClr val="0070C0"/>
                </a:solidFill>
                <a:latin typeface="Arial Narrow" panose="020B0606020202030204" pitchFamily="34" charset="0"/>
              </a:rPr>
              <a:t> is adapted with permission from Wilmington Healthcare Ltd. The original full pathway and associated resources are available </a:t>
            </a:r>
            <a:r>
              <a:rPr lang="en-GB" sz="600" b="0" dirty="0">
                <a:solidFill>
                  <a:srgbClr val="197EC6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600" b="0" dirty="0">
                <a:solidFill>
                  <a:srgbClr val="0070C0"/>
                </a:solidFill>
                <a:latin typeface="Arial Narrow" panose="020B0606020202030204" pitchFamily="34" charset="0"/>
              </a:rPr>
              <a:t> .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E6525B1-1770-7C66-0205-2A07B667D1F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604657" y="659027"/>
            <a:ext cx="4215790" cy="3921816"/>
            <a:chOff x="4604657" y="659027"/>
            <a:chExt cx="4215790" cy="39218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A49600-7D09-7537-2C08-9EBDFE3C2E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V="1">
              <a:off x="6219567" y="659027"/>
              <a:ext cx="749643" cy="403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00F13DD-57C9-709B-3155-C5F7AFFA069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4"/>
            <a:srcRect l="55818" t="26707" r="24727" b="10689"/>
            <a:stretch/>
          </p:blipFill>
          <p:spPr>
            <a:xfrm>
              <a:off x="4604657" y="808264"/>
              <a:ext cx="2073728" cy="375625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49FD13B-8E09-19DF-B60E-AA6F0A57F72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4"/>
            <a:srcRect l="78107" t="26433" r="3481" b="10690"/>
            <a:stretch/>
          </p:blipFill>
          <p:spPr>
            <a:xfrm>
              <a:off x="6858000" y="808264"/>
              <a:ext cx="1962447" cy="3772579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E27A90-DCC0-CEF6-7A34-07024D43061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5976938" y="1433513"/>
              <a:ext cx="76200" cy="85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1BA5AFB-C612-8AC2-6094-F0616A37A3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5605463" y="1638300"/>
              <a:ext cx="76200" cy="85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50FC950-D445-83D6-30C5-CD9EB9DE1C8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5781674" y="3119438"/>
              <a:ext cx="128588" cy="10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37E94BE-30A8-E6DF-6F98-FC0EB54C82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516709" y="3143931"/>
              <a:ext cx="128588" cy="10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8E67C5E-860B-0E5B-71A4-2D133663EA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141152" y="3486831"/>
              <a:ext cx="520248" cy="177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D0DB65-306E-A291-694C-86E3AE8F8D4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214630" y="4295094"/>
              <a:ext cx="122919" cy="10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69BF0CE-5A42-D831-5319-8503CEB73DC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4"/>
            <a:srcRect l="91273" t="71065" r="6165" b="26289"/>
            <a:stretch/>
          </p:blipFill>
          <p:spPr>
            <a:xfrm>
              <a:off x="8147051" y="3486151"/>
              <a:ext cx="273050" cy="158750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62A90EE-9DFE-2A8B-8890-84823F1930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561953" y="808264"/>
            <a:ext cx="13988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ym typeface="Wingdings" panose="05000000000000000000" pitchFamily="2" charset="2"/>
              </a:rPr>
              <a:t>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1785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70EAA02D-30F1-BC02-6097-069C701903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7" t="20518" r="35656" b="12544"/>
          <a:stretch/>
        </p:blipFill>
        <p:spPr>
          <a:xfrm>
            <a:off x="71665" y="752855"/>
            <a:ext cx="4643374" cy="3800156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459F9E64-CA06-8801-C9A5-3312E7F4DF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418" y="0"/>
            <a:ext cx="8183847" cy="989571"/>
          </a:xfrm>
          <a:prstGeom prst="rect">
            <a:avLst/>
          </a:prstGeom>
        </p:spPr>
        <p:txBody>
          <a:bodyPr/>
          <a:lstStyle>
            <a:lvl1pPr algn="l" defTabSz="4303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7" b="1" i="0" kern="1200" baseline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rgbClr val="0E9E93"/>
                </a:solidFill>
              </a:rPr>
              <a:t>Initial management pathway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3C58E4-5310-7011-B3EF-74459CBF53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0020" y="4842689"/>
            <a:ext cx="5859296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endParaRPr lang="en-GB" sz="6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bd, twice daily; </a:t>
            </a:r>
            <a:r>
              <a:rPr lang="en-GB" sz="6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EoE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eosinophilic oesophagitis; GP, general practitioner; ODT, oral dispersible tablet; OGD, </a:t>
            </a:r>
            <a:r>
              <a:rPr lang="en-GB" sz="6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oesophago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-gastro-duodenoscopy; PIFU, patient-initiated follow-up; PPI, proton pump inhibitor.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A6B551-1924-A605-BC9B-594D85D532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0020" y="4705350"/>
            <a:ext cx="6736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0" dirty="0">
                <a:solidFill>
                  <a:srgbClr val="0070C0"/>
                </a:solidFill>
                <a:latin typeface="Arial Narrow" panose="020B0606020202030204" pitchFamily="34" charset="0"/>
              </a:rPr>
              <a:t>This edited version of the integrated pathway for </a:t>
            </a:r>
            <a:r>
              <a:rPr lang="en-GB" sz="600" b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EoE</a:t>
            </a:r>
            <a:r>
              <a:rPr lang="en-GB" sz="600" b="0" dirty="0">
                <a:solidFill>
                  <a:srgbClr val="0070C0"/>
                </a:solidFill>
                <a:latin typeface="Arial Narrow" panose="020B0606020202030204" pitchFamily="34" charset="0"/>
              </a:rPr>
              <a:t> is adapted with permission from Wilmington Healthcare Ltd. The original full pathway and associated resources are available </a:t>
            </a:r>
            <a:r>
              <a:rPr lang="en-GB" sz="600" b="0" dirty="0">
                <a:solidFill>
                  <a:srgbClr val="197EC6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600" b="0" dirty="0">
                <a:solidFill>
                  <a:srgbClr val="0070C0"/>
                </a:solidFill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D9AECDE-48CD-E355-222A-B61A02E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4" r="4172" b="9085"/>
          <a:stretch/>
        </p:blipFill>
        <p:spPr>
          <a:xfrm>
            <a:off x="5488312" y="881744"/>
            <a:ext cx="1688095" cy="271870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5C76EE6-548C-3E88-1CEE-5A9842A356F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300780" y="914397"/>
            <a:ext cx="1720755" cy="3397022"/>
            <a:chOff x="7300780" y="914397"/>
            <a:chExt cx="1720755" cy="339702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EEE7A3F-0972-1791-FB45-2BB2E419380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5"/>
            <a:srcRect r="2199" b="95790"/>
            <a:stretch/>
          </p:blipFill>
          <p:spPr>
            <a:xfrm>
              <a:off x="7398775" y="1216476"/>
              <a:ext cx="1622760" cy="13063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7FE6A74-B6D3-645E-C124-1432554A130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16" r="9270" b="395"/>
            <a:stretch/>
          </p:blipFill>
          <p:spPr>
            <a:xfrm>
              <a:off x="7300780" y="914397"/>
              <a:ext cx="1598291" cy="30208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C7C2177-712A-4AF2-4C14-133BF949FE4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5"/>
            <a:srcRect t="5262"/>
            <a:stretch/>
          </p:blipFill>
          <p:spPr>
            <a:xfrm>
              <a:off x="7303325" y="1371599"/>
              <a:ext cx="1659246" cy="2939820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FA46A5FA-3961-0FC8-CD91-C8CACC3366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96193" y="1636259"/>
            <a:ext cx="285750" cy="146958"/>
          </a:xfrm>
          <a:prstGeom prst="rect">
            <a:avLst/>
          </a:prstGeom>
          <a:solidFill>
            <a:srgbClr val="E4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F67497-E4D2-9DA9-2BAD-B4645F24AE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96193" y="1781968"/>
            <a:ext cx="285750" cy="47285"/>
          </a:xfrm>
          <a:prstGeom prst="rect">
            <a:avLst/>
          </a:prstGeom>
          <a:solidFill>
            <a:srgbClr val="0E9E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E9E93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9AF2C20-67E5-3D6D-98E3-D808871EF3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7" t="55816" r="252" b="33251"/>
          <a:stretch/>
        </p:blipFill>
        <p:spPr>
          <a:xfrm>
            <a:off x="4346661" y="2874847"/>
            <a:ext cx="1078192" cy="4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0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a company's management system&#10;&#10;Description automatically generated with medium confidence">
            <a:extLst>
              <a:ext uri="{FF2B5EF4-FFF2-40B4-BE49-F238E27FC236}">
                <a16:creationId xmlns:a16="http://schemas.microsoft.com/office/drawing/2014/main" id="{9CE2ACBA-5AB5-82DB-BA01-4ACB03FFD0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19300" r="28555" b="10214"/>
          <a:stretch/>
        </p:blipFill>
        <p:spPr>
          <a:xfrm>
            <a:off x="279127" y="805430"/>
            <a:ext cx="4727609" cy="33644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6B5DAA-5D40-F210-EEEF-AE1FEAD840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/>
          <a:stretch/>
        </p:blipFill>
        <p:spPr>
          <a:xfrm>
            <a:off x="7934056" y="4731618"/>
            <a:ext cx="878203" cy="281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353B6E-EA75-0CFB-360A-BA589CED0D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4119" y="4702894"/>
            <a:ext cx="635900" cy="356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25A3-E87E-A73F-A705-601AE27E2C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0020" y="4842689"/>
            <a:ext cx="5279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** Ensure appropriate maintenance shared care treatment plan is in place. </a:t>
            </a:r>
          </a:p>
          <a:p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GP, general practitioner; ODT, oral dispersible tablet; OGD, </a:t>
            </a:r>
            <a:r>
              <a:rPr lang="en-GB" sz="6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oesophago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-gastro-duodenoscopy; PCN, primary care network; PIFU, patient-initiated follow-up; PPI, proton pump inhibitor.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4574E-BE9B-1F3D-12DB-FE435979E0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0020" y="4705350"/>
            <a:ext cx="6736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0" dirty="0">
                <a:solidFill>
                  <a:srgbClr val="0070C0"/>
                </a:solidFill>
                <a:latin typeface="Arial Narrow" panose="020B0606020202030204" pitchFamily="34" charset="0"/>
              </a:rPr>
              <a:t>This edited version of the integrated pathway for </a:t>
            </a:r>
            <a:r>
              <a:rPr lang="en-GB" sz="600" b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EoE</a:t>
            </a:r>
            <a:r>
              <a:rPr lang="en-GB" sz="600" b="0" dirty="0">
                <a:solidFill>
                  <a:srgbClr val="0070C0"/>
                </a:solidFill>
                <a:latin typeface="Arial Narrow" panose="020B0606020202030204" pitchFamily="34" charset="0"/>
              </a:rPr>
              <a:t> is adapted with permission from Wilmington Healthcare Ltd. The original full pathway and associated resources are available </a:t>
            </a:r>
            <a:r>
              <a:rPr lang="en-GB" sz="600" b="0" dirty="0">
                <a:solidFill>
                  <a:srgbClr val="197EC6"/>
                </a:solidFill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600" b="0" dirty="0">
                <a:solidFill>
                  <a:srgbClr val="0070C0"/>
                </a:solidFill>
                <a:latin typeface="Arial Narrow" panose="020B0606020202030204" pitchFamily="34" charset="0"/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85F71C-219D-79E3-413C-392FA3E97E9B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6018991" y="459917"/>
            <a:ext cx="2290119" cy="4402961"/>
            <a:chOff x="6614984" y="304801"/>
            <a:chExt cx="2290119" cy="44029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BF659E-91AD-C5E2-AEB2-C11C445C936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6"/>
            <a:srcRect l="71367" t="3702" r="1805" b="24075"/>
            <a:stretch/>
          </p:blipFill>
          <p:spPr>
            <a:xfrm>
              <a:off x="6614984" y="304801"/>
              <a:ext cx="2183028" cy="32127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F227B0-A613-633F-B6C0-1B5B9DFBD0A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6"/>
            <a:srcRect l="74404" t="14628" r="1703" b="78150"/>
            <a:stretch/>
          </p:blipFill>
          <p:spPr>
            <a:xfrm>
              <a:off x="6862118" y="3517556"/>
              <a:ext cx="1944131" cy="3212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6FA5017-E402-AB73-37CD-485A0E03F12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704212" y="3830595"/>
              <a:ext cx="2200891" cy="877167"/>
            </a:xfrm>
            <a:prstGeom prst="rect">
              <a:avLst/>
            </a:prstGeom>
          </p:spPr>
        </p:pic>
      </p:grpSp>
      <p:sp>
        <p:nvSpPr>
          <p:cNvPr id="12" name="Title 10">
            <a:extLst>
              <a:ext uri="{FF2B5EF4-FFF2-40B4-BE49-F238E27FC236}">
                <a16:creationId xmlns:a16="http://schemas.microsoft.com/office/drawing/2014/main" id="{85A05CEF-D8C4-C144-E0B7-2921802B49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418" y="0"/>
            <a:ext cx="8183847" cy="989571"/>
          </a:xfrm>
          <a:prstGeom prst="rect">
            <a:avLst/>
          </a:prstGeom>
        </p:spPr>
        <p:txBody>
          <a:bodyPr/>
          <a:lstStyle>
            <a:lvl1pPr algn="l" defTabSz="4303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7" b="1" i="0" kern="1200" baseline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rgbClr val="B370AC"/>
                </a:solidFill>
              </a:rPr>
              <a:t>Long-term management</a:t>
            </a:r>
          </a:p>
        </p:txBody>
      </p:sp>
    </p:spTree>
    <p:extLst>
      <p:ext uri="{BB962C8B-B14F-4D97-AF65-F5344CB8AC3E}">
        <p14:creationId xmlns:p14="http://schemas.microsoft.com/office/powerpoint/2010/main" val="37458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4E602A-2FC2-8B49-B18E-F2F106B3A5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4402" y="2474"/>
            <a:ext cx="9084422" cy="511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8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16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56" r:id="rId2"/>
    <p:sldLayoutId id="2147483830" r:id="rId3"/>
    <p:sldLayoutId id="2147483849" r:id="rId4"/>
    <p:sldLayoutId id="2147483852" r:id="rId5"/>
    <p:sldLayoutId id="2147483855" r:id="rId6"/>
    <p:sldLayoutId id="2147483841" r:id="rId7"/>
  </p:sldLayoutIdLst>
  <p:txStyles>
    <p:titleStyle>
      <a:lvl1pPr algn="l" defTabSz="430315" rtl="0" eaLnBrk="1" latinLnBrk="0" hangingPunct="1">
        <a:lnSpc>
          <a:spcPct val="90000"/>
        </a:lnSpc>
        <a:spcBef>
          <a:spcPct val="0"/>
        </a:spcBef>
        <a:buNone/>
        <a:defRPr sz="2258" b="1" i="0" kern="1200" baseline="0">
          <a:solidFill>
            <a:schemeClr val="accent1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</p:titleStyle>
    <p:bodyStyle>
      <a:lvl1pPr marL="107578" indent="-107578" algn="l" defTabSz="430315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318" b="0" i="0" kern="1200" baseline="0">
          <a:solidFill>
            <a:srgbClr val="9D9D9C"/>
          </a:solidFill>
          <a:latin typeface="+mn-lt"/>
          <a:ea typeface="+mn-ea"/>
          <a:cs typeface="Arial" panose="020B0604020202020204" pitchFamily="34" charset="0"/>
        </a:defRPr>
      </a:lvl1pPr>
      <a:lvl2pPr marL="322737" indent="-107578" algn="l" defTabSz="43031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0" b="0" i="0" kern="1200" baseline="0">
          <a:solidFill>
            <a:srgbClr val="9D9D9C"/>
          </a:solidFill>
          <a:latin typeface="+mn-lt"/>
          <a:ea typeface="+mn-ea"/>
          <a:cs typeface="Arial" panose="020B0604020202020204" pitchFamily="34" charset="0"/>
        </a:defRPr>
      </a:lvl2pPr>
      <a:lvl3pPr marL="537893" indent="-107578" algn="l" defTabSz="43031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1" b="0" i="0" kern="1200" baseline="0">
          <a:solidFill>
            <a:srgbClr val="9D9D9C"/>
          </a:solidFill>
          <a:latin typeface="+mn-lt"/>
          <a:ea typeface="+mn-ea"/>
          <a:cs typeface="Arial" panose="020B0604020202020204" pitchFamily="34" charset="0"/>
        </a:defRPr>
      </a:lvl3pPr>
      <a:lvl4pPr marL="753051" indent="-107578" algn="l" defTabSz="43031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47" b="0" i="0" kern="1200" baseline="0">
          <a:solidFill>
            <a:srgbClr val="9D9D9C"/>
          </a:solidFill>
          <a:latin typeface="+mn-lt"/>
          <a:ea typeface="+mn-ea"/>
          <a:cs typeface="Arial" panose="020B0604020202020204" pitchFamily="34" charset="0"/>
        </a:defRPr>
      </a:lvl4pPr>
      <a:lvl5pPr marL="968206" indent="-107578" algn="l" defTabSz="43031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47" b="0" i="0" kern="1200" baseline="0">
          <a:solidFill>
            <a:srgbClr val="9D9D9C"/>
          </a:solidFill>
          <a:latin typeface="+mn-lt"/>
          <a:ea typeface="+mn-ea"/>
          <a:cs typeface="Arial" panose="020B0604020202020204" pitchFamily="34" charset="0"/>
        </a:defRPr>
      </a:lvl5pPr>
      <a:lvl6pPr marL="1183366" indent="-107578" algn="l" defTabSz="43031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47" kern="1200">
          <a:solidFill>
            <a:schemeClr val="tx1"/>
          </a:solidFill>
          <a:latin typeface="+mn-lt"/>
          <a:ea typeface="+mn-ea"/>
          <a:cs typeface="+mn-cs"/>
        </a:defRPr>
      </a:lvl6pPr>
      <a:lvl7pPr marL="1398521" indent="-107578" algn="l" defTabSz="43031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47" kern="1200">
          <a:solidFill>
            <a:schemeClr val="tx1"/>
          </a:solidFill>
          <a:latin typeface="+mn-lt"/>
          <a:ea typeface="+mn-ea"/>
          <a:cs typeface="+mn-cs"/>
        </a:defRPr>
      </a:lvl7pPr>
      <a:lvl8pPr marL="1613678" indent="-107578" algn="l" defTabSz="43031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47" kern="1200">
          <a:solidFill>
            <a:schemeClr val="tx1"/>
          </a:solidFill>
          <a:latin typeface="+mn-lt"/>
          <a:ea typeface="+mn-ea"/>
          <a:cs typeface="+mn-cs"/>
        </a:defRPr>
      </a:lvl8pPr>
      <a:lvl9pPr marL="1828834" indent="-107578" algn="l" defTabSz="43031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0315" rtl="0" eaLnBrk="1" latinLnBrk="0" hangingPunct="1">
        <a:defRPr sz="847" kern="1200">
          <a:solidFill>
            <a:schemeClr val="tx1"/>
          </a:solidFill>
          <a:latin typeface="+mn-lt"/>
          <a:ea typeface="+mn-ea"/>
          <a:cs typeface="+mn-cs"/>
        </a:defRPr>
      </a:lvl1pPr>
      <a:lvl2pPr marL="215158" algn="l" defTabSz="430315" rtl="0" eaLnBrk="1" latinLnBrk="0" hangingPunct="1">
        <a:defRPr sz="847" kern="1200">
          <a:solidFill>
            <a:schemeClr val="tx1"/>
          </a:solidFill>
          <a:latin typeface="+mn-lt"/>
          <a:ea typeface="+mn-ea"/>
          <a:cs typeface="+mn-cs"/>
        </a:defRPr>
      </a:lvl2pPr>
      <a:lvl3pPr marL="430315" algn="l" defTabSz="430315" rtl="0" eaLnBrk="1" latinLnBrk="0" hangingPunct="1">
        <a:defRPr sz="847" kern="1200">
          <a:solidFill>
            <a:schemeClr val="tx1"/>
          </a:solidFill>
          <a:latin typeface="+mn-lt"/>
          <a:ea typeface="+mn-ea"/>
          <a:cs typeface="+mn-cs"/>
        </a:defRPr>
      </a:lvl3pPr>
      <a:lvl4pPr marL="645470" algn="l" defTabSz="430315" rtl="0" eaLnBrk="1" latinLnBrk="0" hangingPunct="1">
        <a:defRPr sz="847" kern="1200">
          <a:solidFill>
            <a:schemeClr val="tx1"/>
          </a:solidFill>
          <a:latin typeface="+mn-lt"/>
          <a:ea typeface="+mn-ea"/>
          <a:cs typeface="+mn-cs"/>
        </a:defRPr>
      </a:lvl4pPr>
      <a:lvl5pPr marL="860629" algn="l" defTabSz="430315" rtl="0" eaLnBrk="1" latinLnBrk="0" hangingPunct="1">
        <a:defRPr sz="847" kern="1200">
          <a:solidFill>
            <a:schemeClr val="tx1"/>
          </a:solidFill>
          <a:latin typeface="+mn-lt"/>
          <a:ea typeface="+mn-ea"/>
          <a:cs typeface="+mn-cs"/>
        </a:defRPr>
      </a:lvl5pPr>
      <a:lvl6pPr marL="1075785" algn="l" defTabSz="430315" rtl="0" eaLnBrk="1" latinLnBrk="0" hangingPunct="1">
        <a:defRPr sz="847" kern="1200">
          <a:solidFill>
            <a:schemeClr val="tx1"/>
          </a:solidFill>
          <a:latin typeface="+mn-lt"/>
          <a:ea typeface="+mn-ea"/>
          <a:cs typeface="+mn-cs"/>
        </a:defRPr>
      </a:lvl6pPr>
      <a:lvl7pPr marL="1290943" algn="l" defTabSz="430315" rtl="0" eaLnBrk="1" latinLnBrk="0" hangingPunct="1">
        <a:defRPr sz="847" kern="1200">
          <a:solidFill>
            <a:schemeClr val="tx1"/>
          </a:solidFill>
          <a:latin typeface="+mn-lt"/>
          <a:ea typeface="+mn-ea"/>
          <a:cs typeface="+mn-cs"/>
        </a:defRPr>
      </a:lvl7pPr>
      <a:lvl8pPr marL="1506100" algn="l" defTabSz="430315" rtl="0" eaLnBrk="1" latinLnBrk="0" hangingPunct="1">
        <a:defRPr sz="847" kern="1200">
          <a:solidFill>
            <a:schemeClr val="tx1"/>
          </a:solidFill>
          <a:latin typeface="+mn-lt"/>
          <a:ea typeface="+mn-ea"/>
          <a:cs typeface="+mn-cs"/>
        </a:defRPr>
      </a:lvl8pPr>
      <a:lvl9pPr marL="1721256" algn="l" defTabSz="430315" rtl="0" eaLnBrk="1" latinLnBrk="0" hangingPunct="1">
        <a:defRPr sz="8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98" userDrawn="1">
          <p15:clr>
            <a:srgbClr val="F26B43"/>
          </p15:clr>
        </p15:guide>
        <p15:guide id="2" pos="2864" userDrawn="1">
          <p15:clr>
            <a:srgbClr val="F26B43"/>
          </p15:clr>
        </p15:guide>
        <p15:guide id="3" orient="horz" pos="750" userDrawn="1">
          <p15:clr>
            <a:srgbClr val="F26B43"/>
          </p15:clr>
        </p15:guide>
        <p15:guide id="4" orient="horz" pos="631" userDrawn="1">
          <p15:clr>
            <a:srgbClr val="F26B43"/>
          </p15:clr>
        </p15:guide>
        <p15:guide id="5" pos="3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lmingtonhealthcare.com/what-we-do/nhs-service-improvement/consultancy/improving-care-pathways/improving-care-pathways-eosinophilic-oesophagitis-eoe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lmingtonhealthcare.com/what-we-do/nhs-service-improvement/consultancy/improving-care-pathways/improving-care-pathways-eosinophilic-oesophagitis-eo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ilmingtonhealthcare.com/what-we-do/nhs-service-improvement/consultancy/improving-care-pathways/improving-care-pathways-eosinophilic-oesophagitis-eo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ilmingtonhealthcare.com/what-we-do/nhs-service-improvement/consultancy/improving-care-pathways/improving-care-pathways-eosinophilic-oesophagitis-eoe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ilmingtonhealthcare.com/what-we-do/nhs-service-improvement/consultancy/improving-care-pathways/improving-care-pathways-eosinophilic-oesophagitis-eoe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58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D53ECD27-9FF2-0CDB-CC84-7D90F1C36B5A}"/>
              </a:ext>
            </a:extLst>
          </p:cNvPr>
          <p:cNvSpPr/>
          <p:nvPr/>
        </p:nvSpPr>
        <p:spPr>
          <a:xfrm>
            <a:off x="1517651" y="1587500"/>
            <a:ext cx="349250" cy="18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6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D9E864-10BB-5D58-A31B-83C21FBD1E3B}"/>
              </a:ext>
            </a:extLst>
          </p:cNvPr>
          <p:cNvSpPr/>
          <p:nvPr/>
        </p:nvSpPr>
        <p:spPr>
          <a:xfrm>
            <a:off x="238632" y="1630420"/>
            <a:ext cx="503225" cy="528164"/>
          </a:xfrm>
          <a:prstGeom prst="rect">
            <a:avLst/>
          </a:prstGeom>
          <a:solidFill>
            <a:schemeClr val="bg1"/>
          </a:solidFill>
          <a:ln w="12700">
            <a:solidFill>
              <a:srgbClr val="E736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30315"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Suspect </a:t>
            </a:r>
            <a:b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en-GB" sz="600" dirty="0" err="1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EoE</a:t>
            </a: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 in all patients with food bolus obstruction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6DB866-4CD0-F1AC-3382-1CFFD2F22003}"/>
              </a:ext>
            </a:extLst>
          </p:cNvPr>
          <p:cNvSpPr/>
          <p:nvPr/>
        </p:nvSpPr>
        <p:spPr>
          <a:xfrm>
            <a:off x="832883" y="2559844"/>
            <a:ext cx="885825" cy="3111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7625" algn="ctr" defTabSz="430315"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OGD, 6 biopsies from multiple sites </a:t>
            </a:r>
            <a:b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(ideally 3 levels)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0D560D-8BF0-FB0C-1F91-CC13353E77BF}"/>
              </a:ext>
            </a:extLst>
          </p:cNvPr>
          <p:cNvSpPr/>
          <p:nvPr/>
        </p:nvSpPr>
        <p:spPr>
          <a:xfrm>
            <a:off x="2242307" y="1990890"/>
            <a:ext cx="863897" cy="351699"/>
          </a:xfrm>
          <a:prstGeom prst="rect">
            <a:avLst/>
          </a:prstGeom>
          <a:solidFill>
            <a:schemeClr val="bg1"/>
          </a:solidFill>
          <a:ln w="12700">
            <a:solidFill>
              <a:srgbClr val="0E9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1 mg bd </a:t>
            </a:r>
          </a:p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Sufficient supply until gastroenterology review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7F4DA1-B5B6-BBAA-2F2E-D28EC0C21A33}"/>
              </a:ext>
            </a:extLst>
          </p:cNvPr>
          <p:cNvSpPr/>
          <p:nvPr/>
        </p:nvSpPr>
        <p:spPr>
          <a:xfrm>
            <a:off x="3245371" y="2003770"/>
            <a:ext cx="888479" cy="327977"/>
          </a:xfrm>
          <a:prstGeom prst="rect">
            <a:avLst/>
          </a:prstGeom>
          <a:solidFill>
            <a:schemeClr val="bg1"/>
          </a:solidFill>
          <a:ln w="12700">
            <a:solidFill>
              <a:srgbClr val="0E9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Omeprazole 20 mg bd </a:t>
            </a:r>
          </a:p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Sufficient supply until gastroenterology review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4649CE-B379-7CF7-7C21-892A3DEE4A53}"/>
              </a:ext>
            </a:extLst>
          </p:cNvPr>
          <p:cNvSpPr/>
          <p:nvPr/>
        </p:nvSpPr>
        <p:spPr>
          <a:xfrm>
            <a:off x="4325171" y="2115213"/>
            <a:ext cx="654062" cy="227376"/>
          </a:xfrm>
          <a:prstGeom prst="rect">
            <a:avLst/>
          </a:prstGeom>
          <a:solidFill>
            <a:schemeClr val="bg1"/>
          </a:solidFill>
          <a:ln w="12700">
            <a:solidFill>
              <a:srgbClr val="0E9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2 food to 4 food to 6 food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B89213C-BE40-6974-1EEF-FD2D6A88B5D8}"/>
              </a:ext>
            </a:extLst>
          </p:cNvPr>
          <p:cNvSpPr/>
          <p:nvPr/>
        </p:nvSpPr>
        <p:spPr>
          <a:xfrm>
            <a:off x="2396862" y="2471530"/>
            <a:ext cx="1244538" cy="24388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9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9388" indent="-90488" defTabSz="430315"/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Repeat OGD, 6 biopsies from multiple </a:t>
            </a:r>
            <a:b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sites (ideally 3 levels) at 12 weeks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7D3AF8-4784-F0CC-2B54-E3585FB484AB}"/>
              </a:ext>
            </a:extLst>
          </p:cNvPr>
          <p:cNvSpPr/>
          <p:nvPr/>
        </p:nvSpPr>
        <p:spPr>
          <a:xfrm>
            <a:off x="4153838" y="2652312"/>
            <a:ext cx="1062444" cy="508499"/>
          </a:xfrm>
          <a:prstGeom prst="rect">
            <a:avLst/>
          </a:prstGeom>
          <a:solidFill>
            <a:schemeClr val="bg1"/>
          </a:solidFill>
          <a:ln w="12700">
            <a:solidFill>
              <a:srgbClr val="0E9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Budesonide ODT 0.5 mg bd or </a:t>
            </a:r>
            <a:b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1 mg bd, 3-month supply  </a:t>
            </a:r>
          </a:p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Omeprazole 20 mg bd, </a:t>
            </a:r>
            <a:b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3-month supply</a:t>
            </a:r>
          </a:p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Current step of diet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25D350-90CE-DFAC-7C7A-1D5FDAEFE2B0}"/>
              </a:ext>
            </a:extLst>
          </p:cNvPr>
          <p:cNvSpPr/>
          <p:nvPr/>
        </p:nvSpPr>
        <p:spPr>
          <a:xfrm>
            <a:off x="4153839" y="3482341"/>
            <a:ext cx="1062444" cy="345148"/>
          </a:xfrm>
          <a:prstGeom prst="rect">
            <a:avLst/>
          </a:prstGeom>
          <a:solidFill>
            <a:schemeClr val="bg1"/>
          </a:solidFill>
          <a:ln w="12700">
            <a:solidFill>
              <a:srgbClr val="0E9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Treatment plan </a:t>
            </a:r>
          </a:p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Gastroenterology review/</a:t>
            </a:r>
            <a:b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PIFU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D3EC45-709F-2CA0-7DE2-77E1F52BE433}"/>
              </a:ext>
            </a:extLst>
          </p:cNvPr>
          <p:cNvSpPr/>
          <p:nvPr/>
        </p:nvSpPr>
        <p:spPr>
          <a:xfrm>
            <a:off x="5897937" y="3067140"/>
            <a:ext cx="1633957" cy="452348"/>
          </a:xfrm>
          <a:prstGeom prst="rect">
            <a:avLst/>
          </a:prstGeom>
          <a:solidFill>
            <a:schemeClr val="bg1"/>
          </a:solidFill>
          <a:ln w="12700">
            <a:solidFill>
              <a:srgbClr val="B370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Budesonide ODT 0.5 mg bd or 1 mg bd, </a:t>
            </a:r>
            <a:b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3-month supply </a:t>
            </a:r>
          </a:p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Omeprazole 20 mg bd, 3-month supply </a:t>
            </a:r>
          </a:p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Current step of diet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7222DF-FA60-CCAD-84A4-DBE93B10E98D}"/>
              </a:ext>
            </a:extLst>
          </p:cNvPr>
          <p:cNvSpPr/>
          <p:nvPr/>
        </p:nvSpPr>
        <p:spPr>
          <a:xfrm>
            <a:off x="5364415" y="3802664"/>
            <a:ext cx="744346" cy="699382"/>
          </a:xfrm>
          <a:prstGeom prst="rect">
            <a:avLst/>
          </a:prstGeom>
          <a:solidFill>
            <a:schemeClr val="bg1"/>
          </a:solidFill>
          <a:ln w="12700">
            <a:solidFill>
              <a:srgbClr val="B370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30315"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Repeat OGD on treatment, 6 biopsies from multiple sites (ideally 3 levels) </a:t>
            </a:r>
          </a:p>
          <a:p>
            <a:pPr algn="ctr" defTabSz="430315">
              <a:defRPr/>
            </a:pPr>
            <a:endParaRPr lang="en-GB" sz="400" dirty="0">
              <a:solidFill>
                <a:srgbClr val="908B95"/>
              </a:solidFill>
              <a:highlight>
                <a:srgbClr val="FFFF00"/>
              </a:highlight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 defTabSz="430315"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Optimise treatment </a:t>
            </a:r>
            <a:b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if needed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9B663F-E799-7E8D-A472-2E84B028F91E}"/>
              </a:ext>
            </a:extLst>
          </p:cNvPr>
          <p:cNvSpPr/>
          <p:nvPr/>
        </p:nvSpPr>
        <p:spPr>
          <a:xfrm>
            <a:off x="8074335" y="3589588"/>
            <a:ext cx="842307" cy="426151"/>
          </a:xfrm>
          <a:prstGeom prst="rect">
            <a:avLst/>
          </a:prstGeom>
          <a:solidFill>
            <a:schemeClr val="bg1"/>
          </a:solidFill>
          <a:ln w="12700">
            <a:solidFill>
              <a:srgbClr val="B370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30315"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Treatment to continue in primary care with repeat prescribing (GP, PCN pharmacist)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780A93-BFAF-A67E-FE4B-2DFFCAA5E659}"/>
              </a:ext>
            </a:extLst>
          </p:cNvPr>
          <p:cNvSpPr/>
          <p:nvPr/>
        </p:nvSpPr>
        <p:spPr>
          <a:xfrm>
            <a:off x="8074335" y="2831844"/>
            <a:ext cx="842307" cy="426151"/>
          </a:xfrm>
          <a:prstGeom prst="rect">
            <a:avLst/>
          </a:prstGeom>
          <a:solidFill>
            <a:schemeClr val="bg1"/>
          </a:solidFill>
          <a:ln w="12700">
            <a:solidFill>
              <a:srgbClr val="B370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OGD results </a:t>
            </a:r>
          </a:p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Treatment plan </a:t>
            </a:r>
          </a:p>
          <a:p>
            <a:pPr marL="146050" indent="-90488" defTabSz="430315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Gastroenterology </a:t>
            </a:r>
            <a:b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908B95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Calibri" panose="020F0502020204030204" pitchFamily="34" charset="0"/>
              </a:rPr>
              <a:t>review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CF21AAC6-5780-C75C-D161-1FC3DA3F9C48}"/>
              </a:ext>
            </a:extLst>
          </p:cNvPr>
          <p:cNvSpPr/>
          <p:nvPr/>
        </p:nvSpPr>
        <p:spPr>
          <a:xfrm>
            <a:off x="5216282" y="4711743"/>
            <a:ext cx="252891" cy="146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D9E864-10BB-5D58-A31B-83C21FBD1E3B}"/>
              </a:ext>
            </a:extLst>
          </p:cNvPr>
          <p:cNvSpPr/>
          <p:nvPr/>
        </p:nvSpPr>
        <p:spPr>
          <a:xfrm>
            <a:off x="290739" y="1629383"/>
            <a:ext cx="859331" cy="930461"/>
          </a:xfrm>
          <a:prstGeom prst="rect">
            <a:avLst/>
          </a:prstGeom>
          <a:solidFill>
            <a:schemeClr val="bg1"/>
          </a:solidFill>
          <a:ln w="12700">
            <a:solidFill>
              <a:srgbClr val="E736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30315"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Suspect </a:t>
            </a:r>
            <a:b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1000" dirty="0" err="1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EoE</a:t>
            </a: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 in all patients with food bolus obstruction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DB866-4CD0-F1AC-3382-1CFFD2F22003}"/>
              </a:ext>
            </a:extLst>
          </p:cNvPr>
          <p:cNvSpPr/>
          <p:nvPr/>
        </p:nvSpPr>
        <p:spPr>
          <a:xfrm>
            <a:off x="1361913" y="3082400"/>
            <a:ext cx="1444551" cy="53067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7625" algn="ctr" defTabSz="430315"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OGD, 6 biopsies from multiple sites </a:t>
            </a:r>
            <a:b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(ideally 3 levels)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FC495E-CBAF-4156-4E98-B1B28A92F2F0}"/>
              </a:ext>
            </a:extLst>
          </p:cNvPr>
          <p:cNvSpPr/>
          <p:nvPr/>
        </p:nvSpPr>
        <p:spPr>
          <a:xfrm>
            <a:off x="4586965" y="820511"/>
            <a:ext cx="1968956" cy="372699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In adults, food bolus obstruction and dysphagia are strongly associated with a diagnosis of </a:t>
            </a:r>
            <a:r>
              <a:rPr lang="en-GB" sz="1000" dirty="0" err="1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EoE</a:t>
            </a: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, which rarely resolves spontaneously.</a:t>
            </a: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Initial treatment:</a:t>
            </a:r>
            <a:endParaRPr lang="en-GB" sz="1000" baseline="30000" dirty="0">
              <a:solidFill>
                <a:srgbClr val="908B95"/>
              </a:solidFill>
              <a:highlight>
                <a:srgbClr val="FFFF00"/>
              </a:highlight>
              <a:latin typeface="Arial Nova Cond" panose="020F0502020204030204" pitchFamily="34" charset="0"/>
              <a:cs typeface="Calibri" panose="020F0502020204030204" pitchFamily="34" charset="0"/>
            </a:endParaRP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Remove food bolus obstruction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Perform immediate dilatation if indicated 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Chest X-ray if a patient with food bolus obstruction has clinical distress or signs of surgical emphysema to assess for mediastinal air before urgent endoscopy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Do not start a PPI or try other conservative treatments. </a:t>
            </a: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Refer urgently to gastroenterology.</a:t>
            </a: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Book OGD with biopsies before the patient leaves.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OGD within 6 hours if the patient is distressed.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E4A3FD-2D5C-558E-E4C1-E9E6B5472BFB}"/>
              </a:ext>
            </a:extLst>
          </p:cNvPr>
          <p:cNvSpPr/>
          <p:nvPr/>
        </p:nvSpPr>
        <p:spPr>
          <a:xfrm>
            <a:off x="6818536" y="858612"/>
            <a:ext cx="1983925" cy="37133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OGD within 24 hours if acute food bolus obstruction/or </a:t>
            </a:r>
            <a:b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patient cannot swallow own saliva with high risk of aspiration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OGD within 2–4 weeks if food bolus obstruction resolves to ensure </a:t>
            </a:r>
            <a:r>
              <a:rPr lang="en-GB" sz="1000" dirty="0" err="1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EoE</a:t>
            </a: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 can be diagnosed before another food bolus obstruction event.</a:t>
            </a: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Provide patient leaflet/information for all patients.</a:t>
            </a: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Diagnosis of </a:t>
            </a:r>
            <a:r>
              <a:rPr lang="en-GB" sz="1000" dirty="0" err="1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EoE</a:t>
            </a: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 requires OGD with biopsies: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Biopsies should be taken even if the oesophagus looks normal</a:t>
            </a:r>
            <a:endParaRPr lang="en-GB" sz="1000" baseline="30000" dirty="0">
              <a:solidFill>
                <a:srgbClr val="908B95"/>
              </a:solidFill>
              <a:highlight>
                <a:srgbClr val="FFFF00"/>
              </a:highlight>
              <a:latin typeface="Arial Nova Cond" panose="020F0502020204030204" pitchFamily="34" charset="0"/>
              <a:cs typeface="Calibri" panose="020F0502020204030204" pitchFamily="34" charset="0"/>
            </a:endParaRP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At least six biopsies should be taken from three sites (two </a:t>
            </a:r>
            <a:b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from each of top, middle and lower oesophagus)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 err="1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EoE</a:t>
            </a: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 is confirmed when </a:t>
            </a:r>
            <a:b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&gt;15 eosinophils per 0.3 </a:t>
            </a:r>
            <a:r>
              <a:rPr lang="en-GB" sz="1000" dirty="0" err="1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en-GB" sz="1000" baseline="30000" dirty="0" err="1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 of oesophageal epithelium.</a:t>
            </a:r>
            <a:r>
              <a:rPr lang="en-GB" sz="1000" baseline="30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srgbClr val="908B95"/>
              </a:solidFill>
              <a:highlight>
                <a:srgbClr val="FFFF00"/>
              </a:highlight>
              <a:latin typeface="Arial Nova Cond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04A217-DD3F-8C28-7985-735A39320BC7}"/>
              </a:ext>
            </a:extLst>
          </p:cNvPr>
          <p:cNvGrpSpPr/>
          <p:nvPr/>
        </p:nvGrpSpPr>
        <p:grpSpPr>
          <a:xfrm>
            <a:off x="1259421" y="739815"/>
            <a:ext cx="1552018" cy="2106870"/>
            <a:chOff x="1357584" y="787582"/>
            <a:chExt cx="1443310" cy="21063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FABAC1-B842-F5DA-C825-2F4CAE2BAC6A}"/>
                </a:ext>
              </a:extLst>
            </p:cNvPr>
            <p:cNvGrpSpPr/>
            <p:nvPr/>
          </p:nvGrpSpPr>
          <p:grpSpPr>
            <a:xfrm>
              <a:off x="1357584" y="787582"/>
              <a:ext cx="1440997" cy="2106385"/>
              <a:chOff x="1357584" y="787582"/>
              <a:chExt cx="1440997" cy="210638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9A7F154-DD79-3272-99F2-B9274F7D5FC5}"/>
                  </a:ext>
                </a:extLst>
              </p:cNvPr>
              <p:cNvSpPr/>
              <p:nvPr/>
            </p:nvSpPr>
            <p:spPr>
              <a:xfrm>
                <a:off x="1357584" y="787582"/>
                <a:ext cx="1440997" cy="2106385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180975" indent="-95250" defTabSz="430315">
                  <a:buFont typeface="Arial" panose="020B0604020202020204" pitchFamily="34" charset="0"/>
                  <a:buChar char="•"/>
                  <a:defRPr/>
                </a:pPr>
                <a:r>
                  <a:rPr lang="en-GB" sz="1050" dirty="0">
                    <a:solidFill>
                      <a:srgbClr val="908B95"/>
                    </a:solidFill>
                    <a:highlight>
                      <a:srgbClr val="FFFF00"/>
                    </a:highlight>
                    <a:latin typeface="Arial Nova Cond" panose="020F0502020204030204" pitchFamily="34" charset="0"/>
                    <a:cs typeface="Calibri" panose="020F0502020204030204" pitchFamily="34" charset="0"/>
                  </a:rPr>
                  <a:t>No medical therapies </a:t>
                </a:r>
                <a:br>
                  <a:rPr lang="en-GB" sz="1050" dirty="0">
                    <a:solidFill>
                      <a:srgbClr val="908B95"/>
                    </a:solidFill>
                    <a:highlight>
                      <a:srgbClr val="FFFF00"/>
                    </a:highlight>
                    <a:latin typeface="Arial Nova Cond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050" dirty="0">
                    <a:solidFill>
                      <a:srgbClr val="908B95"/>
                    </a:solidFill>
                    <a:highlight>
                      <a:srgbClr val="FFFF00"/>
                    </a:highlight>
                    <a:latin typeface="Arial Nova Cond" panose="020F0502020204030204" pitchFamily="34" charset="0"/>
                    <a:cs typeface="Calibri" panose="020F0502020204030204" pitchFamily="34" charset="0"/>
                  </a:rPr>
                  <a:t>are recommended for resolving food bolus obstruction </a:t>
                </a:r>
              </a:p>
              <a:p>
                <a:pPr marL="180975" indent="-95250" defTabSz="430315">
                  <a:buFont typeface="Arial" panose="020B0604020202020204" pitchFamily="34" charset="0"/>
                  <a:buChar char="•"/>
                  <a:defRPr/>
                </a:pPr>
                <a:r>
                  <a:rPr lang="en-GB" sz="1050" dirty="0">
                    <a:solidFill>
                      <a:srgbClr val="908B95"/>
                    </a:solidFill>
                    <a:highlight>
                      <a:srgbClr val="FFFF00"/>
                    </a:highlight>
                    <a:latin typeface="Arial Nova Cond" panose="020F0502020204030204" pitchFamily="34" charset="0"/>
                    <a:cs typeface="Calibri" panose="020F0502020204030204" pitchFamily="34" charset="0"/>
                  </a:rPr>
                  <a:t>Book OGD and biopsies</a:t>
                </a:r>
              </a:p>
              <a:p>
                <a:pPr marL="180975" indent="-95250" defTabSz="430315">
                  <a:buFont typeface="Arial" panose="020B0604020202020204" pitchFamily="34" charset="0"/>
                  <a:buChar char="•"/>
                  <a:defRPr/>
                </a:pPr>
                <a:r>
                  <a:rPr lang="en-GB" sz="1050" dirty="0">
                    <a:solidFill>
                      <a:srgbClr val="908B95"/>
                    </a:solidFill>
                    <a:highlight>
                      <a:srgbClr val="FFFF00"/>
                    </a:highlight>
                    <a:latin typeface="Arial Nova Cond" panose="020F0502020204030204" pitchFamily="34" charset="0"/>
                    <a:cs typeface="Calibri" panose="020F0502020204030204" pitchFamily="34" charset="0"/>
                  </a:rPr>
                  <a:t>Refer to </a:t>
                </a:r>
                <a:br>
                  <a:rPr lang="en-GB" sz="1050" dirty="0">
                    <a:solidFill>
                      <a:srgbClr val="908B95"/>
                    </a:solidFill>
                    <a:highlight>
                      <a:srgbClr val="FFFF00"/>
                    </a:highlight>
                    <a:latin typeface="Arial Nova Cond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050" dirty="0">
                    <a:solidFill>
                      <a:srgbClr val="908B95"/>
                    </a:solidFill>
                    <a:highlight>
                      <a:srgbClr val="FFFF00"/>
                    </a:highlight>
                    <a:latin typeface="Arial Nova Cond" panose="020F0502020204030204" pitchFamily="34" charset="0"/>
                    <a:cs typeface="Calibri" panose="020F0502020204030204" pitchFamily="34" charset="0"/>
                  </a:rPr>
                  <a:t>gastroenterology admissions</a:t>
                </a:r>
              </a:p>
              <a:p>
                <a:pPr marL="180975" indent="-95250" defTabSz="430315">
                  <a:buFont typeface="Arial" panose="020B0604020202020204" pitchFamily="34" charset="0"/>
                  <a:buChar char="•"/>
                  <a:defRPr/>
                </a:pPr>
                <a:r>
                  <a:rPr lang="en-GB" sz="1050" dirty="0">
                    <a:solidFill>
                      <a:srgbClr val="908B95"/>
                    </a:solidFill>
                    <a:highlight>
                      <a:srgbClr val="FFFF00"/>
                    </a:highlight>
                    <a:latin typeface="Arial Nova Cond" panose="020F0502020204030204" pitchFamily="34" charset="0"/>
                    <a:cs typeface="Calibri" panose="020F0502020204030204" pitchFamily="34" charset="0"/>
                  </a:rPr>
                  <a:t>Patient leaflet/</a:t>
                </a:r>
                <a:br>
                  <a:rPr lang="en-GB" sz="1050" dirty="0">
                    <a:solidFill>
                      <a:srgbClr val="908B95"/>
                    </a:solidFill>
                    <a:highlight>
                      <a:srgbClr val="FFFF00"/>
                    </a:highlight>
                    <a:latin typeface="Arial Nova Cond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050" dirty="0">
                    <a:solidFill>
                      <a:srgbClr val="908B95"/>
                    </a:solidFill>
                    <a:highlight>
                      <a:srgbClr val="FFFF00"/>
                    </a:highlight>
                    <a:latin typeface="Arial Nova Cond" panose="020F0502020204030204" pitchFamily="34" charset="0"/>
                    <a:cs typeface="Calibri" panose="020F0502020204030204" pitchFamily="34" charset="0"/>
                  </a:rPr>
                  <a:t>information for all patients with food bolus obstruction 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9F87AC4-1D4F-4F79-B198-6B441FB657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1925" r="78989"/>
              <a:stretch/>
            </p:blipFill>
            <p:spPr>
              <a:xfrm>
                <a:off x="2665403" y="800100"/>
                <a:ext cx="130864" cy="128746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87E0F4-E8D0-C1A8-0CC7-AA039AC3E474}"/>
                </a:ext>
              </a:extLst>
            </p:cNvPr>
            <p:cNvSpPr txBox="1"/>
            <p:nvPr/>
          </p:nvSpPr>
          <p:spPr>
            <a:xfrm>
              <a:off x="2661013" y="787582"/>
              <a:ext cx="13988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dirty="0">
                  <a:sym typeface="Wingdings" panose="05000000000000000000" pitchFamily="2" charset="2"/>
                </a:rPr>
                <a:t></a:t>
              </a:r>
              <a:endParaRPr lang="en-GB" sz="1200" dirty="0"/>
            </a:p>
          </p:txBody>
        </p:sp>
      </p:grp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18395076-A673-748D-FF48-6C0C2D525041}"/>
              </a:ext>
            </a:extLst>
          </p:cNvPr>
          <p:cNvSpPr/>
          <p:nvPr/>
        </p:nvSpPr>
        <p:spPr>
          <a:xfrm>
            <a:off x="5229142" y="4718196"/>
            <a:ext cx="252891" cy="146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9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4F54B-465A-CF87-D4B6-8886852F2AE6}"/>
              </a:ext>
            </a:extLst>
          </p:cNvPr>
          <p:cNvSpPr/>
          <p:nvPr/>
        </p:nvSpPr>
        <p:spPr>
          <a:xfrm>
            <a:off x="606313" y="1939834"/>
            <a:ext cx="1031753" cy="386988"/>
          </a:xfrm>
          <a:prstGeom prst="rect">
            <a:avLst/>
          </a:prstGeom>
          <a:solidFill>
            <a:schemeClr val="bg1"/>
          </a:solidFill>
          <a:ln w="12700">
            <a:solidFill>
              <a:srgbClr val="0E9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30175" indent="-90488" defTabSz="430315">
              <a:buFont typeface="Arial" panose="020B0604020202020204" pitchFamily="34" charset="0"/>
              <a:buChar char="•"/>
              <a:defRPr/>
            </a:pP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1 mg bd </a:t>
            </a:r>
          </a:p>
          <a:p>
            <a:pPr marL="130175" indent="-90488" defTabSz="430315">
              <a:buFont typeface="Arial" panose="020B0604020202020204" pitchFamily="34" charset="0"/>
              <a:buChar char="•"/>
              <a:defRPr/>
            </a:pP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Sufficient supply until gastroenterology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7F1860-B052-AAF2-5048-E51A681122F2}"/>
              </a:ext>
            </a:extLst>
          </p:cNvPr>
          <p:cNvSpPr/>
          <p:nvPr/>
        </p:nvSpPr>
        <p:spPr>
          <a:xfrm>
            <a:off x="1808293" y="1934028"/>
            <a:ext cx="1092229" cy="395152"/>
          </a:xfrm>
          <a:prstGeom prst="rect">
            <a:avLst/>
          </a:prstGeom>
          <a:solidFill>
            <a:schemeClr val="bg1"/>
          </a:solidFill>
          <a:ln w="12700">
            <a:solidFill>
              <a:srgbClr val="0E9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30175" indent="-90488" defTabSz="430315">
              <a:buFont typeface="Arial" panose="020B0604020202020204" pitchFamily="34" charset="0"/>
              <a:buChar char="•"/>
              <a:defRPr/>
            </a:pP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Omeprazole 20 mg bd </a:t>
            </a:r>
          </a:p>
          <a:p>
            <a:pPr marL="130175" indent="-90488" defTabSz="430315">
              <a:buFont typeface="Arial" panose="020B0604020202020204" pitchFamily="34" charset="0"/>
              <a:buChar char="•"/>
              <a:defRPr/>
            </a:pP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Sufficient supply until gastroenterology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448B4-738A-EC87-95A2-47D09BAF51C8}"/>
              </a:ext>
            </a:extLst>
          </p:cNvPr>
          <p:cNvSpPr/>
          <p:nvPr/>
        </p:nvSpPr>
        <p:spPr>
          <a:xfrm>
            <a:off x="3114675" y="2048742"/>
            <a:ext cx="782387" cy="278080"/>
          </a:xfrm>
          <a:prstGeom prst="rect">
            <a:avLst/>
          </a:prstGeom>
          <a:solidFill>
            <a:schemeClr val="bg1"/>
          </a:solidFill>
          <a:ln w="12700">
            <a:solidFill>
              <a:srgbClr val="0E9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30175" indent="-90488" defTabSz="430315">
              <a:buFont typeface="Arial" panose="020B0604020202020204" pitchFamily="34" charset="0"/>
              <a:buChar char="•"/>
              <a:defRPr/>
            </a:pP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2 food to 4 food to 6 food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C54AAD-08DF-B8C3-3410-DC932E720747}"/>
              </a:ext>
            </a:extLst>
          </p:cNvPr>
          <p:cNvSpPr/>
          <p:nvPr/>
        </p:nvSpPr>
        <p:spPr>
          <a:xfrm>
            <a:off x="770078" y="2496595"/>
            <a:ext cx="1613895" cy="29391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9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2075" algn="ctr" defTabSz="430315"/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Repeat OGD, 6 biopsies from multiple </a:t>
            </a:r>
            <a:b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sites (ideally 3 levels) at 12 weeks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02C5E-B5BF-3A44-0702-D0CD9B744D46}"/>
              </a:ext>
            </a:extLst>
          </p:cNvPr>
          <p:cNvSpPr/>
          <p:nvPr/>
        </p:nvSpPr>
        <p:spPr>
          <a:xfrm>
            <a:off x="2916014" y="2769774"/>
            <a:ext cx="1294035" cy="643799"/>
          </a:xfrm>
          <a:prstGeom prst="rect">
            <a:avLst/>
          </a:prstGeom>
          <a:solidFill>
            <a:schemeClr val="bg1"/>
          </a:solidFill>
          <a:ln w="12700">
            <a:solidFill>
              <a:srgbClr val="0E9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30175" indent="-90488" defTabSz="430315">
              <a:buFont typeface="Arial" panose="020B0604020202020204" pitchFamily="34" charset="0"/>
              <a:buChar char="•"/>
              <a:defRPr/>
            </a:pP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Budesonide ODT 0.5 mg bd or </a:t>
            </a:r>
            <a:b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1 mg bd, 3-month supply  </a:t>
            </a:r>
          </a:p>
          <a:p>
            <a:pPr marL="130175" indent="-90488" defTabSz="430315">
              <a:buFont typeface="Arial" panose="020B0604020202020204" pitchFamily="34" charset="0"/>
              <a:buChar char="•"/>
              <a:defRPr/>
            </a:pP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Omeprazole 20 mg bd, </a:t>
            </a:r>
            <a:b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3-month supply</a:t>
            </a:r>
          </a:p>
          <a:p>
            <a:pPr marL="130175" indent="-90488" defTabSz="430315">
              <a:buFont typeface="Arial" panose="020B0604020202020204" pitchFamily="34" charset="0"/>
              <a:buChar char="•"/>
              <a:defRPr/>
            </a:pP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Current step of diet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5A59B8-71B5-D6E8-2523-7FA3553D9E6D}"/>
              </a:ext>
            </a:extLst>
          </p:cNvPr>
          <p:cNvSpPr/>
          <p:nvPr/>
        </p:nvSpPr>
        <p:spPr>
          <a:xfrm>
            <a:off x="2916013" y="3801245"/>
            <a:ext cx="1294035" cy="395198"/>
          </a:xfrm>
          <a:prstGeom prst="rect">
            <a:avLst/>
          </a:prstGeom>
          <a:solidFill>
            <a:schemeClr val="bg1"/>
          </a:solidFill>
          <a:ln w="12700">
            <a:solidFill>
              <a:srgbClr val="0E9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30175" indent="-90488" defTabSz="430315">
              <a:buFont typeface="Arial" panose="020B0604020202020204" pitchFamily="34" charset="0"/>
              <a:buChar char="•"/>
              <a:defRPr/>
            </a:pP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Treatment plan </a:t>
            </a:r>
          </a:p>
          <a:p>
            <a:pPr marL="130175" indent="-90488" defTabSz="430315">
              <a:buFont typeface="Arial" panose="020B0604020202020204" pitchFamily="34" charset="0"/>
              <a:buChar char="•"/>
              <a:defRPr/>
            </a:pP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Gastroenterology review/</a:t>
            </a:r>
            <a:b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7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PIFU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2F05F-5D52-6246-3245-61A57345CEB7}"/>
              </a:ext>
            </a:extLst>
          </p:cNvPr>
          <p:cNvSpPr/>
          <p:nvPr/>
        </p:nvSpPr>
        <p:spPr>
          <a:xfrm>
            <a:off x="5274130" y="959304"/>
            <a:ext cx="1885951" cy="305752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Discuss treatment options </a:t>
            </a:r>
            <a:b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with patient once diagnosis is confirmed: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Budesonide ODT: provide </a:t>
            </a:r>
            <a:b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4-month supply of 1 mg bd 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PPI: provide 4-month supply of 20 mg bd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With the guidance of a dietitian: </a:t>
            </a:r>
            <a:b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step up elimination diet </a:t>
            </a:r>
          </a:p>
          <a:p>
            <a:pPr marL="3587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2 food to 4 food to 6 food</a:t>
            </a: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Book OGD with biopsies at </a:t>
            </a:r>
            <a:b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12 weeks for patients opting for diet/PPI</a:t>
            </a: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Arrange gastroenterology follow-up (in person or virtual) at </a:t>
            </a:r>
            <a:b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14 weeks</a:t>
            </a: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Send letter to GP: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Confirm diagnosis, treatment plan and timing of next gastroenterology review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CD64C-CCD9-BC92-B31E-16E634365703}"/>
              </a:ext>
            </a:extLst>
          </p:cNvPr>
          <p:cNvSpPr/>
          <p:nvPr/>
        </p:nvSpPr>
        <p:spPr>
          <a:xfrm>
            <a:off x="7134224" y="959304"/>
            <a:ext cx="1854656" cy="368617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3-month gastroenterology follow-up, including symptom check: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If patient is asymptomatic, continue initial treatment 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If patient is symptomatic on diet or PPI, initiate budesonide ODT (3-month supply)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If patient still has dysphagia on budesonide ODT, arrange OGD </a:t>
            </a: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Microsoft Tai Le" panose="020B0502040204020203" pitchFamily="34" charset="0"/>
                <a:cs typeface="Microsoft Tai Le" panose="020B0502040204020203" pitchFamily="34" charset="0"/>
              </a:rPr>
              <a:t>± oesophageal dilatation</a:t>
            </a:r>
            <a:endParaRPr lang="en-GB" sz="1000" dirty="0">
              <a:solidFill>
                <a:srgbClr val="908B95"/>
              </a:solidFill>
              <a:highlight>
                <a:srgbClr val="FFFF00"/>
              </a:highlight>
              <a:latin typeface="Arial Nova Cond" panose="020F0502020204030204" pitchFamily="34" charset="0"/>
              <a:cs typeface="Calibri" panose="020F0502020204030204" pitchFamily="34" charset="0"/>
            </a:endParaRP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Follow-up at 3 months </a:t>
            </a: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Set up PIFU </a:t>
            </a: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Send letter to GP: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Confirm treatment plan, request budesonide ODT added to GP formulary if prescribed, confirm timing of next gastroenterology review</a:t>
            </a: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Direct patient to EOS Network and other information sources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2263E4D0-FB4A-1E83-3421-B15A3525DC9D}"/>
              </a:ext>
            </a:extLst>
          </p:cNvPr>
          <p:cNvSpPr/>
          <p:nvPr/>
        </p:nvSpPr>
        <p:spPr>
          <a:xfrm>
            <a:off x="5216442" y="4743596"/>
            <a:ext cx="252891" cy="146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33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4F54B-465A-CF87-D4B6-8886852F2AE6}"/>
              </a:ext>
            </a:extLst>
          </p:cNvPr>
          <p:cNvSpPr/>
          <p:nvPr/>
        </p:nvSpPr>
        <p:spPr>
          <a:xfrm>
            <a:off x="864089" y="2027586"/>
            <a:ext cx="2168671" cy="566601"/>
          </a:xfrm>
          <a:prstGeom prst="rect">
            <a:avLst/>
          </a:prstGeom>
          <a:solidFill>
            <a:schemeClr val="bg1"/>
          </a:solidFill>
          <a:ln w="12700">
            <a:solidFill>
              <a:srgbClr val="B370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30175" indent="-90488" defTabSz="430315"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Budesonide ODT 0.5 mg bd or 1 mg bd, </a:t>
            </a:r>
            <a:b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3-month supply  </a:t>
            </a:r>
          </a:p>
          <a:p>
            <a:pPr marL="130175" indent="-90488" defTabSz="430315"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Omeprazole 20 mg bd, 3-month supply </a:t>
            </a:r>
          </a:p>
          <a:p>
            <a:pPr marL="130175" indent="-90488" defTabSz="430315"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Current step of diet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C54AAD-08DF-B8C3-3410-DC932E720747}"/>
              </a:ext>
            </a:extLst>
          </p:cNvPr>
          <p:cNvSpPr/>
          <p:nvPr/>
        </p:nvSpPr>
        <p:spPr>
          <a:xfrm>
            <a:off x="333364" y="3009641"/>
            <a:ext cx="1151163" cy="970540"/>
          </a:xfrm>
          <a:prstGeom prst="roundRect">
            <a:avLst>
              <a:gd name="adj" fmla="val 3149"/>
            </a:avLst>
          </a:prstGeom>
          <a:solidFill>
            <a:schemeClr val="bg1"/>
          </a:solidFill>
          <a:ln w="12700">
            <a:solidFill>
              <a:srgbClr val="B370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30315"/>
            <a: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Repeat OGD on treatment, 6 biopsies from multiple </a:t>
            </a:r>
            <a:b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sites (ideally 3 levels) </a:t>
            </a:r>
          </a:p>
          <a:p>
            <a:pPr algn="ctr" defTabSz="430315"/>
            <a:endParaRPr lang="en-GB" sz="800" dirty="0">
              <a:solidFill>
                <a:srgbClr val="908B95"/>
              </a:solidFill>
              <a:highlight>
                <a:srgbClr val="FFFF00"/>
              </a:highlight>
              <a:latin typeface="Arial Nova Cond" panose="020F0502020204030204" pitchFamily="34" charset="0"/>
              <a:cs typeface="Calibri" panose="020F0502020204030204" pitchFamily="34" charset="0"/>
            </a:endParaRPr>
          </a:p>
          <a:p>
            <a:pPr algn="ctr" defTabSz="430315"/>
            <a: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Optimise treatment </a:t>
            </a:r>
            <a:b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if needed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C19DA-125E-7C3B-03D2-81D3F18A86DE}"/>
              </a:ext>
            </a:extLst>
          </p:cNvPr>
          <p:cNvSpPr/>
          <p:nvPr/>
        </p:nvSpPr>
        <p:spPr>
          <a:xfrm>
            <a:off x="3726990" y="1792546"/>
            <a:ext cx="1135890" cy="566601"/>
          </a:xfrm>
          <a:prstGeom prst="rect">
            <a:avLst/>
          </a:prstGeom>
          <a:solidFill>
            <a:schemeClr val="bg1"/>
          </a:solidFill>
          <a:ln w="12700">
            <a:solidFill>
              <a:srgbClr val="B370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563" indent="-90488" defTabSz="430315"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OGD results</a:t>
            </a:r>
          </a:p>
          <a:p>
            <a:pPr marL="182563" indent="-90488" defTabSz="430315"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Treatment plan </a:t>
            </a:r>
          </a:p>
          <a:p>
            <a:pPr marL="182563" indent="-90488" defTabSz="430315"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Gastroenterology review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ADF25-23B3-8F2B-B436-96DF30DAE5D3}"/>
              </a:ext>
            </a:extLst>
          </p:cNvPr>
          <p:cNvSpPr/>
          <p:nvPr/>
        </p:nvSpPr>
        <p:spPr>
          <a:xfrm>
            <a:off x="3726990" y="2845646"/>
            <a:ext cx="1151163" cy="566602"/>
          </a:xfrm>
          <a:prstGeom prst="rect">
            <a:avLst/>
          </a:prstGeom>
          <a:solidFill>
            <a:schemeClr val="bg1"/>
          </a:solidFill>
          <a:ln w="12700">
            <a:solidFill>
              <a:srgbClr val="B370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30315">
              <a:defRPr/>
            </a:pPr>
            <a:r>
              <a:rPr lang="en-GB" sz="8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Treatment to continue in primary care with repeat prescribing (GP, PCN, pharmacist)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4184F4-5AE0-13C9-271F-24A1E47DB08E}"/>
              </a:ext>
            </a:extLst>
          </p:cNvPr>
          <p:cNvSpPr/>
          <p:nvPr/>
        </p:nvSpPr>
        <p:spPr>
          <a:xfrm>
            <a:off x="5991221" y="493933"/>
            <a:ext cx="2564949" cy="445361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Gastroenterology symptom check at 3 months (virtual or phone)</a:t>
            </a:r>
          </a:p>
          <a:p>
            <a:pPr marL="2698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Continue budesonide ODT, PPI or diet </a:t>
            </a:r>
          </a:p>
          <a:p>
            <a:pPr marL="3587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Budesonide ODT 0.5 mg bd or 1 mg bd, </a:t>
            </a:r>
            <a:b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3-month supply </a:t>
            </a:r>
          </a:p>
          <a:p>
            <a:pPr marL="3587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Omeprazole 20 mg bd, 3-month supply </a:t>
            </a:r>
          </a:p>
          <a:p>
            <a:pPr marL="3587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Current step of diet under guidance of dietician </a:t>
            </a: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Letter to GP </a:t>
            </a:r>
          </a:p>
          <a:p>
            <a:pPr marL="358775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Confirm OGD results, treatment plan, </a:t>
            </a:r>
            <a:b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PIFU is in place, and timing of next gastroenterology review. </a:t>
            </a:r>
          </a:p>
          <a:p>
            <a:pPr marL="179388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Repeat prescribing: </a:t>
            </a:r>
          </a:p>
          <a:p>
            <a:pPr marL="358775" lvl="1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Budesonide ODT by GP if possible or via gastroenterology secretary if not</a:t>
            </a:r>
          </a:p>
          <a:p>
            <a:pPr marL="358775" lvl="1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PPI via GP</a:t>
            </a:r>
          </a:p>
          <a:p>
            <a:pPr marL="179388" lvl="1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Annual gastroenterology follow-up:</a:t>
            </a:r>
          </a:p>
          <a:p>
            <a:pPr marL="358775" lvl="1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Continue budesonide ODT, PPI or diet if patient is asymptomatic </a:t>
            </a:r>
          </a:p>
          <a:p>
            <a:pPr marL="449263" lvl="1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Budesonide ODT 0.5 mg bd or 1 mg bd, 3-month supply </a:t>
            </a:r>
          </a:p>
          <a:p>
            <a:pPr marL="449263" lvl="1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Omeprazole 20 mg bd, 3-month supply</a:t>
            </a:r>
          </a:p>
          <a:p>
            <a:pPr marL="449263" lvl="1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Current step of diet </a:t>
            </a:r>
          </a:p>
          <a:p>
            <a:pPr marL="358775" lvl="1" indent="-88900" defTabSz="430315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908B95"/>
                </a:solidFill>
                <a:highlight>
                  <a:srgbClr val="FFFF00"/>
                </a:highlight>
                <a:latin typeface="Arial Nova Cond" panose="020F0502020204030204" pitchFamily="34" charset="0"/>
                <a:cs typeface="Calibri" panose="020F0502020204030204" pitchFamily="34" charset="0"/>
              </a:rPr>
              <a:t>Repeat OGD annually, if symptoms persist/recur or if withdrawal of treatment is planned.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C4C6573-8FC7-0531-C438-E3D43849951A}"/>
              </a:ext>
            </a:extLst>
          </p:cNvPr>
          <p:cNvSpPr/>
          <p:nvPr/>
        </p:nvSpPr>
        <p:spPr>
          <a:xfrm>
            <a:off x="5181796" y="4718196"/>
            <a:ext cx="252891" cy="146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86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08490"/>
      </p:ext>
    </p:extLst>
  </p:cSld>
  <p:clrMapOvr>
    <a:masterClrMapping/>
  </p:clrMapOvr>
</p:sld>
</file>

<file path=ppt/theme/theme1.xml><?xml version="1.0" encoding="utf-8"?>
<a:theme xmlns:a="http://schemas.openxmlformats.org/drawingml/2006/main" name="2_White Background">
  <a:themeElements>
    <a:clrScheme name="Wilmington Healthcare">
      <a:dk1>
        <a:srgbClr val="343030"/>
      </a:dk1>
      <a:lt1>
        <a:srgbClr val="FFFFFF"/>
      </a:lt1>
      <a:dk2>
        <a:srgbClr val="918D8D"/>
      </a:dk2>
      <a:lt2>
        <a:srgbClr val="ECE9E9"/>
      </a:lt2>
      <a:accent1>
        <a:srgbClr val="E7363C"/>
      </a:accent1>
      <a:accent2>
        <a:srgbClr val="E87577"/>
      </a:accent2>
      <a:accent3>
        <a:srgbClr val="F9CCD3"/>
      </a:accent3>
      <a:accent4>
        <a:srgbClr val="C90C0F"/>
      </a:accent4>
      <a:accent5>
        <a:srgbClr val="562670"/>
      </a:accent5>
      <a:accent6>
        <a:srgbClr val="69C2BD"/>
      </a:accent6>
      <a:hlink>
        <a:srgbClr val="DAD8D8"/>
      </a:hlink>
      <a:folHlink>
        <a:srgbClr val="1F1D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C_Slide-template-03022020" id="{7A38D78D-6762-44C1-AF13-D48855FD1EAB}" vid="{38017C72-1541-4746-90F7-11204037AE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094856-5dfe-4985-9b5a-3ca719bd0133">
      <Terms xmlns="http://schemas.microsoft.com/office/infopath/2007/PartnerControls"/>
    </lcf76f155ced4ddcb4097134ff3c332f>
    <TaxCatchAll xmlns="e2fa086f-51e0-4f97-9b0a-b3257f42cf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496AFA221E0A4B862D067C39497A5F" ma:contentTypeVersion="18" ma:contentTypeDescription="Create a new document." ma:contentTypeScope="" ma:versionID="65407590d57c3d79a44bb931a1c4c950">
  <xsd:schema xmlns:xsd="http://www.w3.org/2001/XMLSchema" xmlns:xs="http://www.w3.org/2001/XMLSchema" xmlns:p="http://schemas.microsoft.com/office/2006/metadata/properties" xmlns:ns2="4a094856-5dfe-4985-9b5a-3ca719bd0133" xmlns:ns3="e2fa086f-51e0-4f97-9b0a-b3257f42cffc" targetNamespace="http://schemas.microsoft.com/office/2006/metadata/properties" ma:root="true" ma:fieldsID="cd3b3ec3b878eaa09c45b4b1aadf9d77" ns2:_="" ns3:_="">
    <xsd:import namespace="4a094856-5dfe-4985-9b5a-3ca719bd0133"/>
    <xsd:import namespace="e2fa086f-51e0-4f97-9b0a-b3257f42cf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94856-5dfe-4985-9b5a-3ca719bd01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5c61260-af89-434b-b7c2-8c3fb62724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a086f-51e0-4f97-9b0a-b3257f42cf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6d931e5-1d4f-48da-894a-9e6597b4d69c}" ma:internalName="TaxCatchAll" ma:showField="CatchAllData" ma:web="e2fa086f-51e0-4f97-9b0a-b3257f42cf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55A083-03E2-446B-8EBD-C849A9E95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DAEA88-FB37-4A36-931A-ED026DA867A9}">
  <ds:schemaRefs>
    <ds:schemaRef ds:uri="e2fa086f-51e0-4f97-9b0a-b3257f42cff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a094856-5dfe-4985-9b5a-3ca719bd013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73E95E-1748-4F1E-98AE-F46EC300D9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94856-5dfe-4985-9b5a-3ca719bd0133"/>
    <ds:schemaRef ds:uri="e2fa086f-51e0-4f97-9b0a-b3257f42c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8325</TotalTime>
  <Words>890</Words>
  <Application>Microsoft Office PowerPoint</Application>
  <PresentationFormat>Custom</PresentationFormat>
  <Paragraphs>104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Arial Nova Cond</vt:lpstr>
      <vt:lpstr>Calibri</vt:lpstr>
      <vt:lpstr>Microsoft Tai Le</vt:lpstr>
      <vt:lpstr>Wingdings</vt:lpstr>
      <vt:lpstr>2_White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Brown</dc:creator>
  <cp:lastModifiedBy>Kieran Brown</cp:lastModifiedBy>
  <cp:revision>295</cp:revision>
  <cp:lastPrinted>2023-07-25T12:47:39Z</cp:lastPrinted>
  <dcterms:created xsi:type="dcterms:W3CDTF">2023-02-10T16:54:09Z</dcterms:created>
  <dcterms:modified xsi:type="dcterms:W3CDTF">2024-05-02T11:18:53Z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0x0101009E496AFA221E0A4B862D067C39497A5F</vt:lpwstr>
  </property>
  <property fmtid="{D5CDD505-2E9C-101B-9397-08002B2CF9AE}" pid="3" name="MediaServiceImageTags">
    <vt:lpwstr/>
  </property>
</Properties>
</file>